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9" r:id="rId3"/>
    <p:sldId id="262" r:id="rId4"/>
    <p:sldId id="257" r:id="rId5"/>
    <p:sldId id="261" r:id="rId6"/>
    <p:sldId id="264" r:id="rId7"/>
    <p:sldId id="267" r:id="rId8"/>
    <p:sldId id="268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02"/>
    <p:restoredTop sz="94696"/>
  </p:normalViewPr>
  <p:slideViewPr>
    <p:cSldViewPr snapToGrid="0" snapToObjects="1">
      <p:cViewPr varScale="1">
        <p:scale>
          <a:sx n="105" d="100"/>
          <a:sy n="105" d="100"/>
        </p:scale>
        <p:origin x="9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E5FE9-FDCC-9A46-8915-245C9618497E}" type="datetimeFigureOut">
              <a:rPr lang="en-US" smtClean="0"/>
              <a:t>8/2/24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B3C3E9-1616-914E-932D-A68E4312B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264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 3 predictors, </a:t>
            </a:r>
            <a:r>
              <a:rPr lang="en-US"/>
              <a:t>check cross-validated AUC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3C3E9-1616-914E-932D-A68E4312B1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45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33351-427F-696E-FD80-E47C1C0FB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1D51D8-4795-08D2-98D8-36A35C586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7EC91-91C6-CA6C-D824-F5E2CE9F1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4282B-6C30-6017-9ED5-E3ADDEA3B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330FF-F67F-C1B2-CB4F-831377135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14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26FE6-B891-EE0D-4B28-AA01594E7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4A796D-E66C-84C6-A55B-7010FD86D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0939F-D0F8-4062-1B96-79FE5B46B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3222E4-9654-64D2-85E6-E230FDEF8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59E0A-05F1-D8E9-B504-BC02D0FA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99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828C0D-0407-2716-0114-538A5358A5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2DCEC9-75E1-B006-F846-3B5C4D53F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DCBD8-8613-D09B-75F8-0469435E3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670BB-B37A-1E44-57D7-B42134412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CF0BF-44D9-F94E-E348-A477F6702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970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270BF-A117-48FA-129E-EADB3A6FB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8A0F8-8623-0002-B200-F22EF4AA8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50646-B887-DCD7-B6B7-8F4AC3D05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792C9-B800-B90E-5020-31D224BC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94857-2B80-4461-34A3-F579E2AC4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07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24B37-8232-C9AA-6EB7-49C72EC14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C5B01-3BF2-99C7-C8D4-212594066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D574F-31D4-6B30-ADF9-0525DD1CA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969A7-DCC9-FDAF-A9CA-8660DEA26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61BA9-F352-4AC7-5EE5-77CC465C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39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31ED0-1A21-DCBA-4B4A-44321AEE3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42ADA-1E50-6C87-BF9B-C1D46162BB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5C301-0241-DB91-A470-0AF02B8F4F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D87DED-152B-6403-6433-FB2856ED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6F69C0-2F29-C22D-DC96-100012801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E44A9-952B-F8C1-6F1E-FCCBE28A0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995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8329E-0275-7A95-1B31-CFCEFFC31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BDC17-3B4E-07BE-EA5F-3246F04F7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36F1E-9870-A453-957D-E6DB05C1F7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AAE2D7-D8D1-89AB-B7B3-41EEDB26D5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88C262-0E83-597E-7854-C786459AC2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8AB0A9-E197-7F86-2990-18F0584F8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67C798-532C-FB4D-6D11-22539A5BA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A60DB8-2306-24E8-003B-DE4E2BCF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015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06D67-6433-4980-12E7-61C5AD60C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DAFABB-9606-8989-574F-DC8A937D8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AE61B-AB0A-0A2D-DCCE-7289EDC6C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C05C9-60B5-6592-8B1F-0F22962A1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31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755D7A-1A45-FDE4-3F35-CF142B720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27CF2-D04A-EB09-CC1F-761CAC7D8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A5D35-D380-24C1-37CD-83B84956A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50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B60BA-5E94-0333-C78C-443275270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C99E6-E52A-328F-F05B-89F480C75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1CD41F-6424-256C-29CC-3C748FD547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9F6BCD-9ACD-439E-AEDE-71A98CFA8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32DBB-AF6F-79D8-5847-C9C57064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37B2CA-5905-0E71-6558-88794DCD4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72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205E7-4D1A-CEF8-A409-B42E3886A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81912A-B38A-C99A-A54F-9C5FD664A2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02D54-CFC5-1C6D-F776-B6DFA4262C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7F27B1-9AA4-3FBA-B227-EF8258DA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109EC8-1EB8-3D0E-EB33-BBE0335C3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AEDC4D-10E4-D751-9F1B-ABBC2671C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74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8F76BB-86BB-BEF9-E79A-87B7E3FB0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CBDDC-AFE2-38F1-9A51-E6D6C068A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DA17F-51DD-4230-770F-6CB265205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87061-5080-BD43-BCAB-0129B57B333A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8C270-A50C-C6FF-3735-7D6780808A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1E3FC-4D61-0C55-6F06-3291325CCC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57A51-1412-0F4E-9555-C53BD8DAF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6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sinimaging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cine.iu.edu/biostatistics/news-events/statistical-methods-in-imaging-conference" TargetMode="External"/><Relationship Id="rId2" Type="http://schemas.openxmlformats.org/officeDocument/2006/relationships/hyperlink" Target="https://www.statsinimaging.org/competition/2024/04/27/smi-2024-student-paper-competition-result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tatsinimaging.org/jsm_competitions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8D935-E30C-0C33-6A9D-C13F28ED13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Statistics in Imaging</a:t>
            </a:r>
            <a:br>
              <a:rPr lang="en-US" dirty="0"/>
            </a:br>
            <a:r>
              <a:rPr lang="en-US" sz="4400" dirty="0"/>
              <a:t>Business meeting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E5E4FC-30C5-293A-EAE8-FA29BE595A95}"/>
              </a:ext>
            </a:extLst>
          </p:cNvPr>
          <p:cNvSpPr txBox="1"/>
          <p:nvPr/>
        </p:nvSpPr>
        <p:spPr>
          <a:xfrm>
            <a:off x="3363310" y="4572000"/>
            <a:ext cx="5959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August 6, 2024</a:t>
            </a:r>
          </a:p>
        </p:txBody>
      </p:sp>
    </p:spTree>
    <p:extLst>
      <p:ext uri="{BB962C8B-B14F-4D97-AF65-F5344CB8AC3E}">
        <p14:creationId xmlns:p14="http://schemas.microsoft.com/office/powerpoint/2010/main" val="2931230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284E-66E7-EA45-894E-A7310823D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DC0CA-521A-1E4F-98E6-3822BAB99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Introductions - Statistics in Imaging Section (Marina) </a:t>
            </a:r>
          </a:p>
          <a:p>
            <a:pPr lvl="0"/>
            <a:r>
              <a:rPr lang="en-US" dirty="0"/>
              <a:t>Finances (Kristin)</a:t>
            </a:r>
          </a:p>
          <a:p>
            <a:pPr lvl="0"/>
            <a:r>
              <a:rPr lang="en-US" dirty="0"/>
              <a:t>SMI 2024 (Marina)  </a:t>
            </a:r>
          </a:p>
          <a:p>
            <a:pPr lvl="0"/>
            <a:r>
              <a:rPr lang="en-US" dirty="0"/>
              <a:t>JSM 2024 – Program Chairs (Kristin, </a:t>
            </a:r>
            <a:r>
              <a:rPr lang="en-US" dirty="0" err="1"/>
              <a:t>Dehan</a:t>
            </a:r>
            <a:r>
              <a:rPr lang="en-US" dirty="0"/>
              <a:t>)  </a:t>
            </a:r>
          </a:p>
          <a:p>
            <a:r>
              <a:rPr lang="en-US" dirty="0"/>
              <a:t>Council on Sections updates (</a:t>
            </a:r>
            <a:r>
              <a:rPr lang="en-US" dirty="0" err="1"/>
              <a:t>Yize</a:t>
            </a:r>
            <a:r>
              <a:rPr lang="en-US" dirty="0"/>
              <a:t>)  </a:t>
            </a:r>
          </a:p>
          <a:p>
            <a:pPr lvl="0"/>
            <a:r>
              <a:rPr lang="en-US" dirty="0"/>
              <a:t>Section Officers for 2025 and 2026 (Marina)  </a:t>
            </a:r>
          </a:p>
          <a:p>
            <a:pPr lvl="0"/>
            <a:r>
              <a:rPr lang="en-US" dirty="0"/>
              <a:t>JSM 2025 (Kristin, </a:t>
            </a:r>
            <a:r>
              <a:rPr lang="en-US" dirty="0" err="1"/>
              <a:t>Dehan</a:t>
            </a:r>
            <a:r>
              <a:rPr lang="en-US" dirty="0"/>
              <a:t>, Mark)</a:t>
            </a:r>
          </a:p>
          <a:p>
            <a:pPr lvl="0"/>
            <a:r>
              <a:rPr lang="en-US" dirty="0"/>
              <a:t>Plan for SMI 2025 (Marina)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237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6963D-B8C5-8855-22B4-A9EFBCE09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Officers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6B2CA7E-EE6C-32F8-07C8-6276E167B6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8153667"/>
              </p:ext>
            </p:extLst>
          </p:nvPr>
        </p:nvGraphicFramePr>
        <p:xfrm>
          <a:off x="838200" y="2055388"/>
          <a:ext cx="9535511" cy="30400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77841">
                  <a:extLst>
                    <a:ext uri="{9D8B030D-6E8A-4147-A177-3AD203B41FA5}">
                      <a16:colId xmlns:a16="http://schemas.microsoft.com/office/drawing/2014/main" val="2554146537"/>
                    </a:ext>
                  </a:extLst>
                </a:gridCol>
                <a:gridCol w="2602870">
                  <a:extLst>
                    <a:ext uri="{9D8B030D-6E8A-4147-A177-3AD203B41FA5}">
                      <a16:colId xmlns:a16="http://schemas.microsoft.com/office/drawing/2014/main" val="190317444"/>
                    </a:ext>
                  </a:extLst>
                </a:gridCol>
                <a:gridCol w="2177400">
                  <a:extLst>
                    <a:ext uri="{9D8B030D-6E8A-4147-A177-3AD203B41FA5}">
                      <a16:colId xmlns:a16="http://schemas.microsoft.com/office/drawing/2014/main" val="1886087458"/>
                    </a:ext>
                  </a:extLst>
                </a:gridCol>
                <a:gridCol w="2177400">
                  <a:extLst>
                    <a:ext uri="{9D8B030D-6E8A-4147-A177-3AD203B41FA5}">
                      <a16:colId xmlns:a16="http://schemas.microsoft.com/office/drawing/2014/main" val="3897119013"/>
                    </a:ext>
                  </a:extLst>
                </a:gridCol>
              </a:tblGrid>
              <a:tr h="387426"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2024</a:t>
                      </a:r>
                      <a:endParaRPr lang="en-US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2025</a:t>
                      </a:r>
                      <a:endParaRPr lang="en-US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2026</a:t>
                      </a:r>
                      <a:endParaRPr lang="en-US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4290595"/>
                  </a:ext>
                </a:extLst>
              </a:tr>
              <a:tr h="38742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Chair</a:t>
                      </a:r>
                      <a:endParaRPr lang="en-US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M. </a:t>
                      </a:r>
                      <a:r>
                        <a:rPr lang="en-US" sz="2400" u="none" strike="noStrike" dirty="0" err="1">
                          <a:effectLst/>
                        </a:rPr>
                        <a:t>Vannucci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M. </a:t>
                      </a:r>
                      <a:r>
                        <a:rPr lang="en-US" sz="2400" u="none" strike="noStrike" dirty="0" err="1">
                          <a:effectLst/>
                        </a:rPr>
                        <a:t>Guindani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Jian Kang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8442990"/>
                  </a:ext>
                </a:extLst>
              </a:tr>
              <a:tr h="38742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Program Chair</a:t>
                      </a:r>
                      <a:endParaRPr lang="en-US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Kristin Linn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Dehan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Kong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Fiecas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8356909"/>
                  </a:ext>
                </a:extLst>
              </a:tr>
              <a:tr h="38742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Secretary</a:t>
                      </a:r>
                      <a:endParaRPr lang="en-US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J.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Lukemire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?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?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00739495"/>
                  </a:ext>
                </a:extLst>
              </a:tr>
              <a:tr h="38742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</a:rPr>
                        <a:t>Treasurer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Kristin Linn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Suprateek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Kundu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28470087"/>
                  </a:ext>
                </a:extLst>
              </a:tr>
              <a:tr h="38742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Publications O</a:t>
                      </a:r>
                      <a:endParaRPr lang="en-US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Panpan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Zhang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?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?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0097044"/>
                  </a:ext>
                </a:extLst>
              </a:tr>
              <a:tr h="71552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SI representative</a:t>
                      </a:r>
                      <a:endParaRPr lang="en-US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Yize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Zhao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Zhao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Zhao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0992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7896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EC266-BA26-7165-84F9-12420C4E9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7861"/>
            <a:ext cx="10515600" cy="756539"/>
          </a:xfrm>
        </p:spPr>
        <p:txBody>
          <a:bodyPr>
            <a:normAutofit/>
          </a:bodyPr>
          <a:lstStyle/>
          <a:p>
            <a:r>
              <a:rPr lang="en-US" sz="3600" dirty="0"/>
              <a:t>Membership (established 2012)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5A3CE5-6345-ED8C-7161-B64B287CCDC0}"/>
              </a:ext>
            </a:extLst>
          </p:cNvPr>
          <p:cNvSpPr txBox="1"/>
          <p:nvPr/>
        </p:nvSpPr>
        <p:spPr>
          <a:xfrm>
            <a:off x="4803228" y="863667"/>
            <a:ext cx="609600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>
                <a:solidFill>
                  <a:srgbClr val="201F1E"/>
                </a:solidFill>
                <a:latin typeface="Calibri" panose="020F0502020204030204" pitchFamily="34" charset="0"/>
              </a:rPr>
              <a:t>08/2024 - </a:t>
            </a:r>
            <a:r>
              <a:rPr lang="en-US" sz="2400" dirty="0">
                <a:latin typeface="Calibri" panose="020F0502020204030204" pitchFamily="34" charset="0"/>
              </a:rPr>
              <a:t>511</a:t>
            </a:r>
          </a:p>
          <a:p>
            <a:pPr algn="l"/>
            <a:r>
              <a:rPr lang="en-US" sz="2400" dirty="0">
                <a:latin typeface="Calibri" panose="020F0502020204030204" pitchFamily="34" charset="0"/>
              </a:rPr>
              <a:t>08/2023 - 471</a:t>
            </a:r>
          </a:p>
          <a:p>
            <a:pPr algn="l"/>
            <a:r>
              <a:rPr lang="en-US" sz="2400" b="0" i="0" u="none" strike="noStrike" dirty="0">
                <a:effectLst/>
                <a:latin typeface="Calibri" panose="020F0502020204030204" pitchFamily="34" charset="0"/>
              </a:rPr>
              <a:t>08/2022 - 392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12/2021 - 337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12/2020 - 308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12/2019 - 324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12/2018 - 308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12/2017 - 280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12/2016 - 284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12/2015 - 274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12/2014 - 238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12/2013 - 218</a:t>
            </a:r>
          </a:p>
          <a:p>
            <a:pPr algn="l"/>
            <a:r>
              <a:rPr lang="en-US" sz="2400" b="0" i="0" u="none" strike="noStrike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12/2012 - 165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90EE9A-1A82-C245-A4A3-00E820C377C8}"/>
              </a:ext>
            </a:extLst>
          </p:cNvPr>
          <p:cNvSpPr txBox="1"/>
          <p:nvPr/>
        </p:nvSpPr>
        <p:spPr>
          <a:xfrm>
            <a:off x="573024" y="6059424"/>
            <a:ext cx="9790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 website: </a:t>
            </a:r>
            <a:r>
              <a:rPr lang="en-US" sz="2400" dirty="0">
                <a:hlinkClick r:id="rId3"/>
              </a:rPr>
              <a:t>https://www.statsinimaging.org/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0160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6963D-B8C5-8855-22B4-A9EFBCE09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477"/>
            <a:ext cx="10515600" cy="866267"/>
          </a:xfrm>
        </p:spPr>
        <p:txBody>
          <a:bodyPr>
            <a:normAutofit/>
          </a:bodyPr>
          <a:lstStyle/>
          <a:p>
            <a:r>
              <a:rPr lang="en-US" sz="4000" dirty="0"/>
              <a:t>Finances (2017-2023) (Kristin Linn)</a:t>
            </a:r>
            <a:endParaRPr lang="en-US" sz="4000" dirty="0">
              <a:solidFill>
                <a:srgbClr val="FF0000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B7A5C4-F155-A446-BB95-3235B111F7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137273"/>
              </p:ext>
            </p:extLst>
          </p:nvPr>
        </p:nvGraphicFramePr>
        <p:xfrm>
          <a:off x="487680" y="932942"/>
          <a:ext cx="10399777" cy="5781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63462">
                  <a:extLst>
                    <a:ext uri="{9D8B030D-6E8A-4147-A177-3AD203B41FA5}">
                      <a16:colId xmlns:a16="http://schemas.microsoft.com/office/drawing/2014/main" val="1436714245"/>
                    </a:ext>
                  </a:extLst>
                </a:gridCol>
                <a:gridCol w="899352">
                  <a:extLst>
                    <a:ext uri="{9D8B030D-6E8A-4147-A177-3AD203B41FA5}">
                      <a16:colId xmlns:a16="http://schemas.microsoft.com/office/drawing/2014/main" val="35688001"/>
                    </a:ext>
                  </a:extLst>
                </a:gridCol>
                <a:gridCol w="899352">
                  <a:extLst>
                    <a:ext uri="{9D8B030D-6E8A-4147-A177-3AD203B41FA5}">
                      <a16:colId xmlns:a16="http://schemas.microsoft.com/office/drawing/2014/main" val="475093740"/>
                    </a:ext>
                  </a:extLst>
                </a:gridCol>
                <a:gridCol w="899352">
                  <a:extLst>
                    <a:ext uri="{9D8B030D-6E8A-4147-A177-3AD203B41FA5}">
                      <a16:colId xmlns:a16="http://schemas.microsoft.com/office/drawing/2014/main" val="1599986113"/>
                    </a:ext>
                  </a:extLst>
                </a:gridCol>
                <a:gridCol w="948407">
                  <a:extLst>
                    <a:ext uri="{9D8B030D-6E8A-4147-A177-3AD203B41FA5}">
                      <a16:colId xmlns:a16="http://schemas.microsoft.com/office/drawing/2014/main" val="1540440101"/>
                    </a:ext>
                  </a:extLst>
                </a:gridCol>
                <a:gridCol w="997463">
                  <a:extLst>
                    <a:ext uri="{9D8B030D-6E8A-4147-A177-3AD203B41FA5}">
                      <a16:colId xmlns:a16="http://schemas.microsoft.com/office/drawing/2014/main" val="3671343767"/>
                    </a:ext>
                  </a:extLst>
                </a:gridCol>
                <a:gridCol w="997463">
                  <a:extLst>
                    <a:ext uri="{9D8B030D-6E8A-4147-A177-3AD203B41FA5}">
                      <a16:colId xmlns:a16="http://schemas.microsoft.com/office/drawing/2014/main" val="4089635112"/>
                    </a:ext>
                  </a:extLst>
                </a:gridCol>
                <a:gridCol w="997463">
                  <a:extLst>
                    <a:ext uri="{9D8B030D-6E8A-4147-A177-3AD203B41FA5}">
                      <a16:colId xmlns:a16="http://schemas.microsoft.com/office/drawing/2014/main" val="1297168653"/>
                    </a:ext>
                  </a:extLst>
                </a:gridCol>
                <a:gridCol w="997463">
                  <a:extLst>
                    <a:ext uri="{9D8B030D-6E8A-4147-A177-3AD203B41FA5}">
                      <a16:colId xmlns:a16="http://schemas.microsoft.com/office/drawing/2014/main" val="3886271564"/>
                    </a:ext>
                  </a:extLst>
                </a:gridCol>
              </a:tblGrid>
              <a:tr h="213229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08275601"/>
                  </a:ext>
                </a:extLst>
              </a:tr>
              <a:tr h="22848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2017 Actual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2018 Actual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2019 Actual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2020 Actual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2021 Actual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2022 Actual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2023 Actual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2024 Actual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543626665"/>
                  </a:ext>
                </a:extLst>
              </a:tr>
              <a:tr h="417346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 dirty="0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Through 6/30</a:t>
                      </a:r>
                      <a:endParaRPr lang="en-US" sz="1400" b="0" i="0" u="none" strike="noStrike">
                        <a:solidFill>
                          <a:srgbClr val="FF0000"/>
                        </a:solidFill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1822492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REVENUE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01932203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Member Dues - Sections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860.00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864.00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836.00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811.00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1,008.00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1,573.00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1,711.00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933.00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72026636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Registration Fees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13,450.00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0005057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Alloc Int/Div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546.81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522.42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585.22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885.63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952.83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178605154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Net share- CE/Conf/Proceedings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1,230.00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2,708.44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128677969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Sponsorship Revenue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1,836.69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2753028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Total REVENUE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4,473.50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1,386.42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14,871.22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1,696.63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4,669.27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1,573.00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1,711.00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933.00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502170073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925285546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EXPENSE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91885964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Bank/Paypal Charges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3.60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47.80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41862836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Dues and Subscriptions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12.00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52767268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Contributions to Other Orgs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500.00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593079962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Meeting Expense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564.00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431259473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A-V Equipment Rental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654.00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714066124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Food Functions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1,704.69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322.36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45.00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10.00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75.00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0.00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</a:rPr>
                        <a:t>724.00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2769128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  Awards/Plaques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2,500.00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2,000.00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2,500.00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3,000.00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4,000.00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3,000.00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3,500.00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66111943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Total EXPENSE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4,208.29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2,822.36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2,592.80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3,000.00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4,010.00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3,075.00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4,166.00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1,288.00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03365855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541894859"/>
                  </a:ext>
                </a:extLst>
              </a:tr>
              <a:tr h="213253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NET SURPLUS (DEFICIT)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265.21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(1,435.94)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12,278.42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(1,303.37)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659.27 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(1,502.00)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(2,455.00)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sng" strike="noStrike">
                          <a:effectLst/>
                        </a:rPr>
                        <a:t>(355.00)</a:t>
                      </a:r>
                      <a:endParaRPr lang="en-US" sz="1400" b="0" i="0" u="sng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35497039"/>
                  </a:ext>
                </a:extLst>
              </a:tr>
              <a:tr h="213229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4257230"/>
                  </a:ext>
                </a:extLst>
              </a:tr>
              <a:tr h="417346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Fund Balance:</a:t>
                      </a:r>
                      <a:endParaRPr lang="en-US" sz="1400" b="1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16,016.51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14,580.57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26,858.99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25,555.62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26,214.89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24,712.89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       22,257.89 </a:t>
                      </a:r>
                      <a:endParaRPr lang="en-US" sz="1400" b="0" i="0" u="none" strike="noStrike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</a:rPr>
                        <a:t>       21,902.89 </a:t>
                      </a:r>
                      <a:endParaRPr lang="en-US" sz="1400" b="0" i="0" u="none" strike="noStrike" dirty="0">
                        <a:effectLst/>
                        <a:latin typeface="Tahoma" panose="020B060403050404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91905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1697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7275F-B6C7-E13A-9009-023AFF747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305"/>
            <a:ext cx="10515600" cy="633983"/>
          </a:xfrm>
        </p:spPr>
        <p:txBody>
          <a:bodyPr>
            <a:normAutofit fontScale="90000"/>
          </a:bodyPr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292F8-970E-04A5-5919-7D05AD19E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0288"/>
            <a:ext cx="10515600" cy="57912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Statistics Methods in Imaging (Yi Zhao),  </a:t>
            </a:r>
          </a:p>
          <a:p>
            <a:pPr lvl="1"/>
            <a:r>
              <a:rPr lang="en-US" sz="2800" b="1" dirty="0"/>
              <a:t>Indiana University School of Medicine</a:t>
            </a:r>
            <a:r>
              <a:rPr lang="en-US" sz="2800" dirty="0"/>
              <a:t>, Indianapolis, IN, May 29-31, 2024</a:t>
            </a:r>
          </a:p>
          <a:p>
            <a:pPr lvl="1"/>
            <a:r>
              <a:rPr lang="en-US" sz="2800" dirty="0"/>
              <a:t>keynote lecture, educational program, and 13 invited sessions and a poster session.</a:t>
            </a:r>
          </a:p>
          <a:p>
            <a:pPr lvl="1"/>
            <a:r>
              <a:rPr lang="en-US" sz="2800" dirty="0"/>
              <a:t>95 in-person and 1 virtual attendee (keynote)</a:t>
            </a:r>
          </a:p>
          <a:p>
            <a:pPr lvl="1"/>
            <a:r>
              <a:rPr lang="en-US" sz="2800" dirty="0"/>
              <a:t>Student awards: 2 co-winners T&amp;M, 1 winner &amp; 1 runner up in CS&amp;A </a:t>
            </a:r>
            <a:r>
              <a:rPr lang="en-US" sz="2800" dirty="0">
                <a:hlinkClick r:id="rId2"/>
              </a:rPr>
              <a:t>https://www.statsinimaging.org/competition/2024/04/27/smi-2024-student-paper-competition-results.html</a:t>
            </a:r>
            <a:endParaRPr lang="en-US" sz="2800" dirty="0"/>
          </a:p>
          <a:p>
            <a:pPr lvl="1"/>
            <a:r>
              <a:rPr lang="en-US" sz="2800" dirty="0">
                <a:hlinkClick r:id="rId3"/>
              </a:rPr>
              <a:t>https://medicine.iu.edu/biostatistics/news-events/statistical-methods-in-imaging-conference</a:t>
            </a:r>
            <a:endParaRPr lang="en-US" sz="2800" dirty="0"/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dirty="0"/>
              <a:t>Joint Statistics Meeting (Kristin Linn, </a:t>
            </a:r>
            <a:r>
              <a:rPr lang="en-US" dirty="0" err="1"/>
              <a:t>Dehan</a:t>
            </a:r>
            <a:r>
              <a:rPr lang="en-US" dirty="0"/>
              <a:t> Kong)</a:t>
            </a:r>
          </a:p>
          <a:p>
            <a:pPr lvl="1"/>
            <a:r>
              <a:rPr lang="en-US" sz="2800" dirty="0"/>
              <a:t>Sponsored sessions: 1 invited, 3 topic contributed (1 for student awardees), 4 contributed, 8 poster presentations</a:t>
            </a:r>
          </a:p>
          <a:p>
            <a:pPr lvl="1"/>
            <a:r>
              <a:rPr lang="en-US" sz="2800" dirty="0"/>
              <a:t>Student awards: One first place, four runners-up </a:t>
            </a:r>
            <a:r>
              <a:rPr lang="en-US" sz="2800" dirty="0">
                <a:hlinkClick r:id="rId4"/>
              </a:rPr>
              <a:t>https://www.statsinimaging.org/jsm_competitions/</a:t>
            </a:r>
            <a:endParaRPr lang="en-US" sz="2800" dirty="0"/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dirty="0"/>
              <a:t>Sponsored event:  OHBM meeting,  Seoul, June 2024.</a:t>
            </a:r>
          </a:p>
          <a:p>
            <a:r>
              <a:rPr lang="en-US" dirty="0"/>
              <a:t>Virtual WG </a:t>
            </a:r>
          </a:p>
          <a:p>
            <a:r>
              <a:rPr lang="en-US" dirty="0"/>
              <a:t>Webinars (TBA)</a:t>
            </a:r>
          </a:p>
        </p:txBody>
      </p:sp>
    </p:spTree>
    <p:extLst>
      <p:ext uri="{BB962C8B-B14F-4D97-AF65-F5344CB8AC3E}">
        <p14:creationId xmlns:p14="http://schemas.microsoft.com/office/powerpoint/2010/main" val="811934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F6873-6C93-A212-3E55-75E4A9F2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5B3EE-5ADB-E02B-35ED-6DBBE2267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Council on Sections updates (</a:t>
            </a:r>
            <a:r>
              <a:rPr lang="en-US" dirty="0" err="1"/>
              <a:t>Yize</a:t>
            </a:r>
            <a:r>
              <a:rPr lang="en-US" dirty="0"/>
              <a:t>) </a:t>
            </a:r>
          </a:p>
          <a:p>
            <a:pPr lvl="0"/>
            <a:r>
              <a:rPr lang="en-US" dirty="0"/>
              <a:t>JSM 2025 – Program Chairs (Kristin, </a:t>
            </a:r>
            <a:r>
              <a:rPr lang="en-US" dirty="0" err="1"/>
              <a:t>Dehan</a:t>
            </a:r>
            <a:r>
              <a:rPr lang="en-US" dirty="0"/>
              <a:t>, Mark) </a:t>
            </a:r>
          </a:p>
          <a:p>
            <a:pPr lvl="0"/>
            <a:r>
              <a:rPr lang="en-US" dirty="0"/>
              <a:t>Section Officers for 2025 and 2026 (Marina, Michele) </a:t>
            </a:r>
          </a:p>
          <a:p>
            <a:pPr marL="0" lvl="0" indent="0">
              <a:buNone/>
            </a:pPr>
            <a:r>
              <a:rPr lang="en-US" dirty="0"/>
              <a:t>(secretary and pub officer chosen by incoming chair)</a:t>
            </a:r>
          </a:p>
          <a:p>
            <a:pPr marL="0" lvl="0" indent="0">
              <a:buNone/>
            </a:pPr>
            <a:r>
              <a:rPr lang="en-US" dirty="0"/>
              <a:t>(update SI and ASA websites with info on Treasurer)</a:t>
            </a:r>
          </a:p>
          <a:p>
            <a:pPr lvl="0"/>
            <a:r>
              <a:rPr lang="en-US" dirty="0"/>
              <a:t>SMI 2025 (Marina) – proposed dates May 19-21 (M-W)</a:t>
            </a:r>
          </a:p>
          <a:p>
            <a:pPr lvl="0"/>
            <a:r>
              <a:rPr lang="en-US" dirty="0"/>
              <a:t>Plan for SMI 2026&amp;7 (Michele) </a:t>
            </a:r>
          </a:p>
          <a:p>
            <a:r>
              <a:rPr lang="en-US" dirty="0"/>
              <a:t>Statistics in Imaging Section Webinar Talks (?) </a:t>
            </a:r>
          </a:p>
          <a:p>
            <a:r>
              <a:rPr lang="en-US" dirty="0"/>
              <a:t>Short-course at JSM 2025 (Ivo’s proposal)</a:t>
            </a:r>
          </a:p>
        </p:txBody>
      </p:sp>
    </p:spTree>
    <p:extLst>
      <p:ext uri="{BB962C8B-B14F-4D97-AF65-F5344CB8AC3E}">
        <p14:creationId xmlns:p14="http://schemas.microsoft.com/office/powerpoint/2010/main" val="663913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1E27-77A3-D247-A478-D6F8B931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477"/>
            <a:ext cx="10515600" cy="671195"/>
          </a:xfrm>
        </p:spPr>
        <p:txBody>
          <a:bodyPr>
            <a:normAutofit/>
          </a:bodyPr>
          <a:lstStyle/>
          <a:p>
            <a:endParaRPr lang="en-US" sz="2800" b="1" i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D3815CF-A38B-0F48-A2A2-D6EAE257D7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33478"/>
            <a:ext cx="11326367" cy="6608698"/>
          </a:xfrm>
        </p:spPr>
      </p:pic>
    </p:spTree>
    <p:extLst>
      <p:ext uri="{BB962C8B-B14F-4D97-AF65-F5344CB8AC3E}">
        <p14:creationId xmlns:p14="http://schemas.microsoft.com/office/powerpoint/2010/main" val="248654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86B40-E224-1C14-9BBB-EB2DF371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discussion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0161C-4ED4-6541-829C-4FC34F306FD5}"/>
              </a:ext>
            </a:extLst>
          </p:cNvPr>
          <p:cNvSpPr txBox="1"/>
          <p:nvPr/>
        </p:nvSpPr>
        <p:spPr>
          <a:xfrm>
            <a:off x="707136" y="1621536"/>
            <a:ext cx="73395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 Section mixer at JSM (discussion from last year). </a:t>
            </a:r>
          </a:p>
          <a:p>
            <a:r>
              <a:rPr lang="en-US" sz="2400" dirty="0"/>
              <a:t>	High cost was a concern.  </a:t>
            </a:r>
          </a:p>
          <a:p>
            <a:r>
              <a:rPr lang="en-US" sz="2400" dirty="0"/>
              <a:t>	Mixer held off site. </a:t>
            </a:r>
          </a:p>
          <a:p>
            <a:r>
              <a:rPr lang="en-US" sz="2400" dirty="0"/>
              <a:t>	Combined with business meeting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9341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2545</TotalTime>
  <Words>718</Words>
  <Application>Microsoft Macintosh PowerPoint</Application>
  <PresentationFormat>Widescreen</PresentationFormat>
  <Paragraphs>242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Tahoma</vt:lpstr>
      <vt:lpstr>Office Theme</vt:lpstr>
      <vt:lpstr>Statistics in Imaging Business meeting</vt:lpstr>
      <vt:lpstr>Outline</vt:lpstr>
      <vt:lpstr>Officers</vt:lpstr>
      <vt:lpstr>Membership (established 2012)</vt:lpstr>
      <vt:lpstr>Finances (2017-2023) (Kristin Linn)</vt:lpstr>
      <vt:lpstr>Events</vt:lpstr>
      <vt:lpstr>Updates</vt:lpstr>
      <vt:lpstr>PowerPoint Presentation</vt:lpstr>
      <vt:lpstr>Open discussion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Erjia Cui</dc:creator>
  <cp:lastModifiedBy>Microsoft Office User</cp:lastModifiedBy>
  <cp:revision>94</cp:revision>
  <cp:lastPrinted>2024-07-31T17:47:23Z</cp:lastPrinted>
  <dcterms:created xsi:type="dcterms:W3CDTF">2022-04-21T19:21:09Z</dcterms:created>
  <dcterms:modified xsi:type="dcterms:W3CDTF">2024-08-02T15:09:53Z</dcterms:modified>
</cp:coreProperties>
</file>

<file path=docProps/thumbnail.jpeg>
</file>